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94694"/>
  </p:normalViewPr>
  <p:slideViewPr>
    <p:cSldViewPr snapToGrid="0">
      <p:cViewPr varScale="1">
        <p:scale>
          <a:sx n="105" d="100"/>
          <a:sy n="105" d="100"/>
        </p:scale>
        <p:origin x="1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pecunica.com/term/underlying/" TargetMode="External"/><Relationship Id="rId7" Type="http://schemas.openxmlformats.org/officeDocument/2006/relationships/image" Target="../media/image7.svg"/><Relationship Id="rId2" Type="http://schemas.openxmlformats.org/officeDocument/2006/relationships/hyperlink" Target="https://pecunica.com/term/cash-flow/" TargetMode="External"/><Relationship Id="rId1" Type="http://schemas.openxmlformats.org/officeDocument/2006/relationships/hyperlink" Target="https://pecunica.com/term/rental/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pecunica.com/term/cash-flow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pecunica.com/term/rental/" TargetMode="External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hyperlink" Target="https://pecunica.com/term/underlying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EFF8D3-8C4E-4E14-A0FF-AEDA5B6C9B7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56C90814-DF6E-4616-8E6E-940A19ECC0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Investor and Developer Investment</a:t>
          </a:r>
          <a:endParaRPr lang="en-US"/>
        </a:p>
      </dgm:t>
    </dgm:pt>
    <dgm:pt modelId="{DA047867-F709-427D-9E5D-C882CB70C1E1}" type="parTrans" cxnId="{DED23A77-DA47-4780-BBAF-95740AE6ECB9}">
      <dgm:prSet/>
      <dgm:spPr/>
      <dgm:t>
        <a:bodyPr/>
        <a:lstStyle/>
        <a:p>
          <a:endParaRPr lang="en-US"/>
        </a:p>
      </dgm:t>
    </dgm:pt>
    <dgm:pt modelId="{07E7F75E-592C-49EB-881C-727F89F3EB4D}" type="sibTrans" cxnId="{DED23A77-DA47-4780-BBAF-95740AE6ECB9}">
      <dgm:prSet/>
      <dgm:spPr/>
      <dgm:t>
        <a:bodyPr/>
        <a:lstStyle/>
        <a:p>
          <a:endParaRPr lang="en-US"/>
        </a:p>
      </dgm:t>
    </dgm:pt>
    <dgm:pt modelId="{2EB27961-217A-4C4D-A3C9-E4175CA2C6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Real Estate Analysis  3</a:t>
          </a:r>
          <a:endParaRPr lang="en-US"/>
        </a:p>
      </dgm:t>
    </dgm:pt>
    <dgm:pt modelId="{9F9F79D1-7FA5-420A-B3D6-89F47E54068F}" type="parTrans" cxnId="{D8382BE4-BD1D-458C-B11A-66A319303C9C}">
      <dgm:prSet/>
      <dgm:spPr/>
      <dgm:t>
        <a:bodyPr/>
        <a:lstStyle/>
        <a:p>
          <a:endParaRPr lang="en-US"/>
        </a:p>
      </dgm:t>
    </dgm:pt>
    <dgm:pt modelId="{37CC2239-DAA0-4E36-A04E-0B3F52A0250E}" type="sibTrans" cxnId="{D8382BE4-BD1D-458C-B11A-66A319303C9C}">
      <dgm:prSet/>
      <dgm:spPr/>
      <dgm:t>
        <a:bodyPr/>
        <a:lstStyle/>
        <a:p>
          <a:endParaRPr lang="en-US"/>
        </a:p>
      </dgm:t>
    </dgm:pt>
    <dgm:pt modelId="{7C89BDC6-60D3-45E1-8625-DA53E3CA2E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NFT development and property </a:t>
          </a:r>
        </a:p>
        <a:p>
          <a:pPr>
            <a:lnSpc>
              <a:spcPct val="100000"/>
            </a:lnSpc>
            <a:defRPr cap="all"/>
          </a:pPr>
          <a:r>
            <a:rPr lang="en-US" b="0" i="0"/>
            <a:t>(monitoring the pooled assets and collecting </a:t>
          </a:r>
          <a:r>
            <a:rPr lang="en-US" b="0" i="0">
              <a:hlinkClick xmlns:r="http://schemas.openxmlformats.org/officeDocument/2006/relationships" r:id="rId1"/>
            </a:rPr>
            <a:t>rental</a:t>
          </a:r>
          <a:r>
            <a:rPr lang="en-US" b="0" i="0"/>
            <a:t> payments and other </a:t>
          </a:r>
          <a:r>
            <a:rPr lang="en-US" b="0" i="0">
              <a:hlinkClick xmlns:r="http://schemas.openxmlformats.org/officeDocument/2006/relationships" r:id="rId2"/>
            </a:rPr>
            <a:t>cash flow</a:t>
          </a:r>
          <a:r>
            <a:rPr lang="en-US" b="0" i="0"/>
            <a:t> from the </a:t>
          </a:r>
          <a:r>
            <a:rPr lang="en-US" b="0" i="0">
              <a:hlinkClick xmlns:r="http://schemas.openxmlformats.org/officeDocument/2006/relationships" r:id="rId3"/>
            </a:rPr>
            <a:t>underlying</a:t>
          </a:r>
          <a:r>
            <a:rPr lang="en-US" b="0" i="0"/>
            <a:t> assets)</a:t>
          </a:r>
          <a:endParaRPr lang="en-US"/>
        </a:p>
      </dgm:t>
    </dgm:pt>
    <dgm:pt modelId="{8B61D27B-6786-4E69-A0F6-1FC8E92F87CC}" type="parTrans" cxnId="{AD89830F-C2AE-43A0-9616-9AC6AAA7E058}">
      <dgm:prSet/>
      <dgm:spPr/>
      <dgm:t>
        <a:bodyPr/>
        <a:lstStyle/>
        <a:p>
          <a:endParaRPr lang="en-US"/>
        </a:p>
      </dgm:t>
    </dgm:pt>
    <dgm:pt modelId="{E5BD73D9-82F5-4247-BD8F-E0A459DF9C83}" type="sibTrans" cxnId="{AD89830F-C2AE-43A0-9616-9AC6AAA7E058}">
      <dgm:prSet/>
      <dgm:spPr/>
      <dgm:t>
        <a:bodyPr/>
        <a:lstStyle/>
        <a:p>
          <a:endParaRPr lang="en-US"/>
        </a:p>
      </dgm:t>
    </dgm:pt>
    <dgm:pt modelId="{3EB51A0E-829E-4A8D-A044-D9ACCD2222FD}" type="pres">
      <dgm:prSet presAssocID="{0AEFF8D3-8C4E-4E14-A0FF-AEDA5B6C9B77}" presName="root" presStyleCnt="0">
        <dgm:presLayoutVars>
          <dgm:dir/>
          <dgm:resizeHandles val="exact"/>
        </dgm:presLayoutVars>
      </dgm:prSet>
      <dgm:spPr/>
    </dgm:pt>
    <dgm:pt modelId="{4BCB7058-A02C-4071-861A-B9042CA5DE50}" type="pres">
      <dgm:prSet presAssocID="{56C90814-DF6E-4616-8E6E-940A19ECC0F0}" presName="compNode" presStyleCnt="0"/>
      <dgm:spPr/>
    </dgm:pt>
    <dgm:pt modelId="{3F8EA505-2778-4DB1-B294-6C94DD04A40B}" type="pres">
      <dgm:prSet presAssocID="{56C90814-DF6E-4616-8E6E-940A19ECC0F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156C912-8014-48CE-80D7-E17C0130E7D6}" type="pres">
      <dgm:prSet presAssocID="{56C90814-DF6E-4616-8E6E-940A19ECC0F0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51574E2-461D-4889-9039-3B24B3A45E79}" type="pres">
      <dgm:prSet presAssocID="{56C90814-DF6E-4616-8E6E-940A19ECC0F0}" presName="spaceRect" presStyleCnt="0"/>
      <dgm:spPr/>
    </dgm:pt>
    <dgm:pt modelId="{3F81ADB6-30C3-426F-9984-B744E61878D1}" type="pres">
      <dgm:prSet presAssocID="{56C90814-DF6E-4616-8E6E-940A19ECC0F0}" presName="textRect" presStyleLbl="revTx" presStyleIdx="0" presStyleCnt="3">
        <dgm:presLayoutVars>
          <dgm:chMax val="1"/>
          <dgm:chPref val="1"/>
        </dgm:presLayoutVars>
      </dgm:prSet>
      <dgm:spPr/>
    </dgm:pt>
    <dgm:pt modelId="{0EE2E354-0A03-4EC7-B5F5-17C81C3DC661}" type="pres">
      <dgm:prSet presAssocID="{07E7F75E-592C-49EB-881C-727F89F3EB4D}" presName="sibTrans" presStyleCnt="0"/>
      <dgm:spPr/>
    </dgm:pt>
    <dgm:pt modelId="{C556D182-2CBA-48B3-870A-EC585F095507}" type="pres">
      <dgm:prSet presAssocID="{2EB27961-217A-4C4D-A3C9-E4175CA2C62D}" presName="compNode" presStyleCnt="0"/>
      <dgm:spPr/>
    </dgm:pt>
    <dgm:pt modelId="{4552D3C7-DA1F-4575-A709-DB775FD90760}" type="pres">
      <dgm:prSet presAssocID="{2EB27961-217A-4C4D-A3C9-E4175CA2C62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6482753-331F-4DD3-BD20-329E60AFD939}" type="pres">
      <dgm:prSet presAssocID="{2EB27961-217A-4C4D-A3C9-E4175CA2C62D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FED780C-5664-453C-8664-A11E94E4E43D}" type="pres">
      <dgm:prSet presAssocID="{2EB27961-217A-4C4D-A3C9-E4175CA2C62D}" presName="spaceRect" presStyleCnt="0"/>
      <dgm:spPr/>
    </dgm:pt>
    <dgm:pt modelId="{BE1D2661-ED8F-4BD6-B0D7-196594CDF56D}" type="pres">
      <dgm:prSet presAssocID="{2EB27961-217A-4C4D-A3C9-E4175CA2C62D}" presName="textRect" presStyleLbl="revTx" presStyleIdx="1" presStyleCnt="3">
        <dgm:presLayoutVars>
          <dgm:chMax val="1"/>
          <dgm:chPref val="1"/>
        </dgm:presLayoutVars>
      </dgm:prSet>
      <dgm:spPr/>
    </dgm:pt>
    <dgm:pt modelId="{7CA80406-7B1B-44C4-BAA3-330E2379525F}" type="pres">
      <dgm:prSet presAssocID="{37CC2239-DAA0-4E36-A04E-0B3F52A0250E}" presName="sibTrans" presStyleCnt="0"/>
      <dgm:spPr/>
    </dgm:pt>
    <dgm:pt modelId="{E4D78608-783F-4522-B29D-1E96094FB848}" type="pres">
      <dgm:prSet presAssocID="{7C89BDC6-60D3-45E1-8625-DA53E3CA2E16}" presName="compNode" presStyleCnt="0"/>
      <dgm:spPr/>
    </dgm:pt>
    <dgm:pt modelId="{02CD261B-CAD2-47F7-9A38-1EC376E156D9}" type="pres">
      <dgm:prSet presAssocID="{7C89BDC6-60D3-45E1-8625-DA53E3CA2E1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39A609B-D668-44DB-8AE7-CF024895E7CE}" type="pres">
      <dgm:prSet presAssocID="{7C89BDC6-60D3-45E1-8625-DA53E3CA2E16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52DF1BC5-A7F3-413D-A2FA-AC42202FB50D}" type="pres">
      <dgm:prSet presAssocID="{7C89BDC6-60D3-45E1-8625-DA53E3CA2E16}" presName="spaceRect" presStyleCnt="0"/>
      <dgm:spPr/>
    </dgm:pt>
    <dgm:pt modelId="{ED406F77-776D-453E-A4CF-84C906926E62}" type="pres">
      <dgm:prSet presAssocID="{7C89BDC6-60D3-45E1-8625-DA53E3CA2E1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89830F-C2AE-43A0-9616-9AC6AAA7E058}" srcId="{0AEFF8D3-8C4E-4E14-A0FF-AEDA5B6C9B77}" destId="{7C89BDC6-60D3-45E1-8625-DA53E3CA2E16}" srcOrd="2" destOrd="0" parTransId="{8B61D27B-6786-4E69-A0F6-1FC8E92F87CC}" sibTransId="{E5BD73D9-82F5-4247-BD8F-E0A459DF9C83}"/>
    <dgm:cxn modelId="{A8FAA014-65CB-6543-BF15-2CB7E90F1C59}" type="presOf" srcId="{56C90814-DF6E-4616-8E6E-940A19ECC0F0}" destId="{3F81ADB6-30C3-426F-9984-B744E61878D1}" srcOrd="0" destOrd="0" presId="urn:microsoft.com/office/officeart/2018/5/layout/IconLeafLabelList"/>
    <dgm:cxn modelId="{1F46793E-99B1-F142-B64B-EDBAD8C54FC1}" type="presOf" srcId="{7C89BDC6-60D3-45E1-8625-DA53E3CA2E16}" destId="{ED406F77-776D-453E-A4CF-84C906926E62}" srcOrd="0" destOrd="0" presId="urn:microsoft.com/office/officeart/2018/5/layout/IconLeafLabelList"/>
    <dgm:cxn modelId="{731CE346-7E71-2B4A-B106-41BCA4E6B775}" type="presOf" srcId="{0AEFF8D3-8C4E-4E14-A0FF-AEDA5B6C9B77}" destId="{3EB51A0E-829E-4A8D-A044-D9ACCD2222FD}" srcOrd="0" destOrd="0" presId="urn:microsoft.com/office/officeart/2018/5/layout/IconLeafLabelList"/>
    <dgm:cxn modelId="{DED23A77-DA47-4780-BBAF-95740AE6ECB9}" srcId="{0AEFF8D3-8C4E-4E14-A0FF-AEDA5B6C9B77}" destId="{56C90814-DF6E-4616-8E6E-940A19ECC0F0}" srcOrd="0" destOrd="0" parTransId="{DA047867-F709-427D-9E5D-C882CB70C1E1}" sibTransId="{07E7F75E-592C-49EB-881C-727F89F3EB4D}"/>
    <dgm:cxn modelId="{770BCF8E-1C27-5C46-A404-33FF4331B8B4}" type="presOf" srcId="{2EB27961-217A-4C4D-A3C9-E4175CA2C62D}" destId="{BE1D2661-ED8F-4BD6-B0D7-196594CDF56D}" srcOrd="0" destOrd="0" presId="urn:microsoft.com/office/officeart/2018/5/layout/IconLeafLabelList"/>
    <dgm:cxn modelId="{D8382BE4-BD1D-458C-B11A-66A319303C9C}" srcId="{0AEFF8D3-8C4E-4E14-A0FF-AEDA5B6C9B77}" destId="{2EB27961-217A-4C4D-A3C9-E4175CA2C62D}" srcOrd="1" destOrd="0" parTransId="{9F9F79D1-7FA5-420A-B3D6-89F47E54068F}" sibTransId="{37CC2239-DAA0-4E36-A04E-0B3F52A0250E}"/>
    <dgm:cxn modelId="{2402C2B7-91BC-9F48-AF1A-150D1052549E}" type="presParOf" srcId="{3EB51A0E-829E-4A8D-A044-D9ACCD2222FD}" destId="{4BCB7058-A02C-4071-861A-B9042CA5DE50}" srcOrd="0" destOrd="0" presId="urn:microsoft.com/office/officeart/2018/5/layout/IconLeafLabelList"/>
    <dgm:cxn modelId="{6145405F-92D2-DA45-AEEE-9E9B7F33182B}" type="presParOf" srcId="{4BCB7058-A02C-4071-861A-B9042CA5DE50}" destId="{3F8EA505-2778-4DB1-B294-6C94DD04A40B}" srcOrd="0" destOrd="0" presId="urn:microsoft.com/office/officeart/2018/5/layout/IconLeafLabelList"/>
    <dgm:cxn modelId="{00D1C931-208D-C74D-9596-7A433AE3EAE3}" type="presParOf" srcId="{4BCB7058-A02C-4071-861A-B9042CA5DE50}" destId="{7156C912-8014-48CE-80D7-E17C0130E7D6}" srcOrd="1" destOrd="0" presId="urn:microsoft.com/office/officeart/2018/5/layout/IconLeafLabelList"/>
    <dgm:cxn modelId="{45CC2690-1FAB-3B41-90E8-20BEA65E4799}" type="presParOf" srcId="{4BCB7058-A02C-4071-861A-B9042CA5DE50}" destId="{D51574E2-461D-4889-9039-3B24B3A45E79}" srcOrd="2" destOrd="0" presId="urn:microsoft.com/office/officeart/2018/5/layout/IconLeafLabelList"/>
    <dgm:cxn modelId="{E692717D-EED7-9340-82F5-F1222E521035}" type="presParOf" srcId="{4BCB7058-A02C-4071-861A-B9042CA5DE50}" destId="{3F81ADB6-30C3-426F-9984-B744E61878D1}" srcOrd="3" destOrd="0" presId="urn:microsoft.com/office/officeart/2018/5/layout/IconLeafLabelList"/>
    <dgm:cxn modelId="{9049F2CA-9416-5346-98E9-743C9C47CFD2}" type="presParOf" srcId="{3EB51A0E-829E-4A8D-A044-D9ACCD2222FD}" destId="{0EE2E354-0A03-4EC7-B5F5-17C81C3DC661}" srcOrd="1" destOrd="0" presId="urn:microsoft.com/office/officeart/2018/5/layout/IconLeafLabelList"/>
    <dgm:cxn modelId="{DA833483-B3F8-1144-803C-28D1000F9A9D}" type="presParOf" srcId="{3EB51A0E-829E-4A8D-A044-D9ACCD2222FD}" destId="{C556D182-2CBA-48B3-870A-EC585F095507}" srcOrd="2" destOrd="0" presId="urn:microsoft.com/office/officeart/2018/5/layout/IconLeafLabelList"/>
    <dgm:cxn modelId="{5B1ACD5A-BA1E-8C40-8D0A-20C05366110B}" type="presParOf" srcId="{C556D182-2CBA-48B3-870A-EC585F095507}" destId="{4552D3C7-DA1F-4575-A709-DB775FD90760}" srcOrd="0" destOrd="0" presId="urn:microsoft.com/office/officeart/2018/5/layout/IconLeafLabelList"/>
    <dgm:cxn modelId="{5ED3D488-3F9C-1745-AD63-31C739320A0C}" type="presParOf" srcId="{C556D182-2CBA-48B3-870A-EC585F095507}" destId="{96482753-331F-4DD3-BD20-329E60AFD939}" srcOrd="1" destOrd="0" presId="urn:microsoft.com/office/officeart/2018/5/layout/IconLeafLabelList"/>
    <dgm:cxn modelId="{38C91745-C7E5-8147-88B9-AF67CF5F122D}" type="presParOf" srcId="{C556D182-2CBA-48B3-870A-EC585F095507}" destId="{4FED780C-5664-453C-8664-A11E94E4E43D}" srcOrd="2" destOrd="0" presId="urn:microsoft.com/office/officeart/2018/5/layout/IconLeafLabelList"/>
    <dgm:cxn modelId="{E531F96E-80D0-2A45-96A9-A286935F3F9E}" type="presParOf" srcId="{C556D182-2CBA-48B3-870A-EC585F095507}" destId="{BE1D2661-ED8F-4BD6-B0D7-196594CDF56D}" srcOrd="3" destOrd="0" presId="urn:microsoft.com/office/officeart/2018/5/layout/IconLeafLabelList"/>
    <dgm:cxn modelId="{63C267B1-CFB1-4747-9CC9-FE9BEB51F2A6}" type="presParOf" srcId="{3EB51A0E-829E-4A8D-A044-D9ACCD2222FD}" destId="{7CA80406-7B1B-44C4-BAA3-330E2379525F}" srcOrd="3" destOrd="0" presId="urn:microsoft.com/office/officeart/2018/5/layout/IconLeafLabelList"/>
    <dgm:cxn modelId="{33D354CC-EF90-934E-8BF9-DB526B93DE6D}" type="presParOf" srcId="{3EB51A0E-829E-4A8D-A044-D9ACCD2222FD}" destId="{E4D78608-783F-4522-B29D-1E96094FB848}" srcOrd="4" destOrd="0" presId="urn:microsoft.com/office/officeart/2018/5/layout/IconLeafLabelList"/>
    <dgm:cxn modelId="{2E9370F0-7FBC-0E4D-A4CF-70A262C6F6FB}" type="presParOf" srcId="{E4D78608-783F-4522-B29D-1E96094FB848}" destId="{02CD261B-CAD2-47F7-9A38-1EC376E156D9}" srcOrd="0" destOrd="0" presId="urn:microsoft.com/office/officeart/2018/5/layout/IconLeafLabelList"/>
    <dgm:cxn modelId="{D0772665-660D-9044-824C-02B21140FF3F}" type="presParOf" srcId="{E4D78608-783F-4522-B29D-1E96094FB848}" destId="{E39A609B-D668-44DB-8AE7-CF024895E7CE}" srcOrd="1" destOrd="0" presId="urn:microsoft.com/office/officeart/2018/5/layout/IconLeafLabelList"/>
    <dgm:cxn modelId="{2D0D07D8-00DA-FB45-BF03-31CE1F460616}" type="presParOf" srcId="{E4D78608-783F-4522-B29D-1E96094FB848}" destId="{52DF1BC5-A7F3-413D-A2FA-AC42202FB50D}" srcOrd="2" destOrd="0" presId="urn:microsoft.com/office/officeart/2018/5/layout/IconLeafLabelList"/>
    <dgm:cxn modelId="{871F9FDC-617A-2746-9A4A-759FEFC3F77B}" type="presParOf" srcId="{E4D78608-783F-4522-B29D-1E96094FB848}" destId="{ED406F77-776D-453E-A4CF-84C906926E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D568DF-95CA-4122-B93D-EEEDFAA5AD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6_2" csCatId="accent6" phldr="1"/>
      <dgm:spPr/>
      <dgm:t>
        <a:bodyPr/>
        <a:lstStyle/>
        <a:p>
          <a:endParaRPr lang="en-US"/>
        </a:p>
      </dgm:t>
    </dgm:pt>
    <dgm:pt modelId="{004C3EC7-3A0E-4DBD-BB7C-27C46F385F6F}">
      <dgm:prSet/>
      <dgm:spPr/>
      <dgm:t>
        <a:bodyPr/>
        <a:lstStyle/>
        <a:p>
          <a:r>
            <a:rPr lang="en-US" b="1" dirty="0"/>
            <a:t>Use more advance EIP standards that are specifically designed for Security Tokens.  The ERC-721 really only allows the minting of a single token as an NFT.  ERC-20 lacked some advanced features as well.</a:t>
          </a:r>
        </a:p>
      </dgm:t>
    </dgm:pt>
    <dgm:pt modelId="{8EEDE60F-6750-4841-89BE-CEEC3A390DF9}" type="parTrans" cxnId="{419E811F-8D66-42B4-94AD-5557D4E1D79B}">
      <dgm:prSet/>
      <dgm:spPr/>
      <dgm:t>
        <a:bodyPr/>
        <a:lstStyle/>
        <a:p>
          <a:endParaRPr lang="en-US"/>
        </a:p>
      </dgm:t>
    </dgm:pt>
    <dgm:pt modelId="{B2C42B42-BAA5-4B0C-8423-3574605C359A}" type="sibTrans" cxnId="{419E811F-8D66-42B4-94AD-5557D4E1D79B}">
      <dgm:prSet/>
      <dgm:spPr/>
      <dgm:t>
        <a:bodyPr/>
        <a:lstStyle/>
        <a:p>
          <a:endParaRPr lang="en-US"/>
        </a:p>
      </dgm:t>
    </dgm:pt>
    <dgm:pt modelId="{C58DD0CF-E916-498C-8DAB-56F367BC7290}">
      <dgm:prSet/>
      <dgm:spPr/>
      <dgm:t>
        <a:bodyPr/>
        <a:lstStyle/>
        <a:p>
          <a:r>
            <a:rPr lang="en-US" b="1" dirty="0"/>
            <a:t>There are several companies currently developing advanced security tokens using other blockchains (most are also EVM compatible).</a:t>
          </a:r>
        </a:p>
      </dgm:t>
    </dgm:pt>
    <dgm:pt modelId="{45CDA3B7-9186-413D-B996-5A793B7C45BC}" type="parTrans" cxnId="{128D80E9-6482-42C6-81CD-E99D97583246}">
      <dgm:prSet/>
      <dgm:spPr/>
      <dgm:t>
        <a:bodyPr/>
        <a:lstStyle/>
        <a:p>
          <a:endParaRPr lang="en-US"/>
        </a:p>
      </dgm:t>
    </dgm:pt>
    <dgm:pt modelId="{202C29D1-5364-4F29-9D43-4E0CF8C017CF}" type="sibTrans" cxnId="{128D80E9-6482-42C6-81CD-E99D97583246}">
      <dgm:prSet/>
      <dgm:spPr/>
      <dgm:t>
        <a:bodyPr/>
        <a:lstStyle/>
        <a:p>
          <a:endParaRPr lang="en-US"/>
        </a:p>
      </dgm:t>
    </dgm:pt>
    <dgm:pt modelId="{E0C68759-F013-47C1-8426-1904E56D98A3}">
      <dgm:prSet/>
      <dgm:spPr/>
      <dgm:t>
        <a:bodyPr/>
        <a:lstStyle/>
        <a:p>
          <a:r>
            <a:rPr lang="en-US" b="1" dirty="0" err="1"/>
            <a:t>Polymath.Network</a:t>
          </a:r>
          <a:r>
            <a:rPr lang="en-US" b="1" dirty="0"/>
            <a:t> is one of several we researched. They use the ERC-1400 standard. </a:t>
          </a:r>
        </a:p>
      </dgm:t>
    </dgm:pt>
    <dgm:pt modelId="{41751C05-9768-4AF9-8B64-D1FB1FEFD642}" type="parTrans" cxnId="{C1F07F7D-371B-4558-B778-26B49F8CA948}">
      <dgm:prSet/>
      <dgm:spPr/>
      <dgm:t>
        <a:bodyPr/>
        <a:lstStyle/>
        <a:p>
          <a:endParaRPr lang="en-US"/>
        </a:p>
      </dgm:t>
    </dgm:pt>
    <dgm:pt modelId="{54703ED3-6DB6-47BB-A361-5D9FDB6DF7B5}" type="sibTrans" cxnId="{C1F07F7D-371B-4558-B778-26B49F8CA948}">
      <dgm:prSet/>
      <dgm:spPr/>
      <dgm:t>
        <a:bodyPr/>
        <a:lstStyle/>
        <a:p>
          <a:endParaRPr lang="en-US"/>
        </a:p>
      </dgm:t>
    </dgm:pt>
    <dgm:pt modelId="{2CF713A3-EEDE-4DEB-9DE6-D318B4E05C9C}">
      <dgm:prSet/>
      <dgm:spPr/>
      <dgm:t>
        <a:bodyPr/>
        <a:lstStyle/>
        <a:p>
          <a:r>
            <a:rPr lang="en-US" b="1" dirty="0"/>
            <a:t>We wanted a way to create a large supply of tokens (1M+), have a crowdfunding function, pay quarterly dividends, etc</a:t>
          </a:r>
          <a:r>
            <a:rPr lang="en-US" dirty="0"/>
            <a:t>.</a:t>
          </a:r>
        </a:p>
      </dgm:t>
    </dgm:pt>
    <dgm:pt modelId="{1F062970-C967-453F-92E2-FF3B6AE449AE}" type="parTrans" cxnId="{A650AD97-1D65-4469-9447-23867CBE6FAC}">
      <dgm:prSet/>
      <dgm:spPr/>
      <dgm:t>
        <a:bodyPr/>
        <a:lstStyle/>
        <a:p>
          <a:endParaRPr lang="en-US"/>
        </a:p>
      </dgm:t>
    </dgm:pt>
    <dgm:pt modelId="{FE30EDC5-6DEE-408C-8A0A-BCA335EA4808}" type="sibTrans" cxnId="{A650AD97-1D65-4469-9447-23867CBE6FAC}">
      <dgm:prSet/>
      <dgm:spPr/>
      <dgm:t>
        <a:bodyPr/>
        <a:lstStyle/>
        <a:p>
          <a:endParaRPr lang="en-US"/>
        </a:p>
      </dgm:t>
    </dgm:pt>
    <dgm:pt modelId="{A3A77F24-F767-48E4-B0CF-D47DEF4393CB}" type="pres">
      <dgm:prSet presAssocID="{01D568DF-95CA-4122-B93D-EEEDFAA5ADA3}" presName="root" presStyleCnt="0">
        <dgm:presLayoutVars>
          <dgm:dir/>
          <dgm:resizeHandles val="exact"/>
        </dgm:presLayoutVars>
      </dgm:prSet>
      <dgm:spPr/>
    </dgm:pt>
    <dgm:pt modelId="{F05A671E-5F6F-4140-83B9-B36B4603A2A5}" type="pres">
      <dgm:prSet presAssocID="{004C3EC7-3A0E-4DBD-BB7C-27C46F385F6F}" presName="compNode" presStyleCnt="0"/>
      <dgm:spPr/>
    </dgm:pt>
    <dgm:pt modelId="{C29EA5F4-1218-4564-BF20-362886772F20}" type="pres">
      <dgm:prSet presAssocID="{004C3EC7-3A0E-4DBD-BB7C-27C46F385F6F}" presName="bgRect" presStyleLbl="bgShp" presStyleIdx="0" presStyleCnt="4"/>
      <dgm:spPr/>
    </dgm:pt>
    <dgm:pt modelId="{C0E2C4C3-9832-4540-94CB-6E9448FA7037}" type="pres">
      <dgm:prSet presAssocID="{004C3EC7-3A0E-4DBD-BB7C-27C46F385F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CF4D6E8D-5099-4318-8B45-F3EB1786F706}" type="pres">
      <dgm:prSet presAssocID="{004C3EC7-3A0E-4DBD-BB7C-27C46F385F6F}" presName="spaceRect" presStyleCnt="0"/>
      <dgm:spPr/>
    </dgm:pt>
    <dgm:pt modelId="{387D7D99-4B92-4786-8BFF-32D10957C773}" type="pres">
      <dgm:prSet presAssocID="{004C3EC7-3A0E-4DBD-BB7C-27C46F385F6F}" presName="parTx" presStyleLbl="revTx" presStyleIdx="0" presStyleCnt="4">
        <dgm:presLayoutVars>
          <dgm:chMax val="0"/>
          <dgm:chPref val="0"/>
        </dgm:presLayoutVars>
      </dgm:prSet>
      <dgm:spPr/>
    </dgm:pt>
    <dgm:pt modelId="{DD913A1F-3D69-467E-9B88-15E8BBE6954F}" type="pres">
      <dgm:prSet presAssocID="{B2C42B42-BAA5-4B0C-8423-3574605C359A}" presName="sibTrans" presStyleCnt="0"/>
      <dgm:spPr/>
    </dgm:pt>
    <dgm:pt modelId="{F677C71E-9C8E-4D67-84F0-2FD54ACAC8FF}" type="pres">
      <dgm:prSet presAssocID="{C58DD0CF-E916-498C-8DAB-56F367BC7290}" presName="compNode" presStyleCnt="0"/>
      <dgm:spPr/>
    </dgm:pt>
    <dgm:pt modelId="{4A34DBA0-FA55-4991-B908-25A191201AE2}" type="pres">
      <dgm:prSet presAssocID="{C58DD0CF-E916-498C-8DAB-56F367BC7290}" presName="bgRect" presStyleLbl="bgShp" presStyleIdx="1" presStyleCnt="4"/>
      <dgm:spPr/>
    </dgm:pt>
    <dgm:pt modelId="{EA3EB38B-99EB-4DB8-9536-A880CAEA672E}" type="pres">
      <dgm:prSet presAssocID="{C58DD0CF-E916-498C-8DAB-56F367BC72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660826FF-1ED8-4EBC-A394-994A470D2B36}" type="pres">
      <dgm:prSet presAssocID="{C58DD0CF-E916-498C-8DAB-56F367BC7290}" presName="spaceRect" presStyleCnt="0"/>
      <dgm:spPr/>
    </dgm:pt>
    <dgm:pt modelId="{0EE028C9-744A-49B6-A07A-1D2B11DCB5CA}" type="pres">
      <dgm:prSet presAssocID="{C58DD0CF-E916-498C-8DAB-56F367BC7290}" presName="parTx" presStyleLbl="revTx" presStyleIdx="1" presStyleCnt="4">
        <dgm:presLayoutVars>
          <dgm:chMax val="0"/>
          <dgm:chPref val="0"/>
        </dgm:presLayoutVars>
      </dgm:prSet>
      <dgm:spPr/>
    </dgm:pt>
    <dgm:pt modelId="{98A20520-1977-47BA-8EAA-C143EA869D0D}" type="pres">
      <dgm:prSet presAssocID="{202C29D1-5364-4F29-9D43-4E0CF8C017CF}" presName="sibTrans" presStyleCnt="0"/>
      <dgm:spPr/>
    </dgm:pt>
    <dgm:pt modelId="{FF3F1F65-FA43-4DFF-A1DA-E685109DBF42}" type="pres">
      <dgm:prSet presAssocID="{E0C68759-F013-47C1-8426-1904E56D98A3}" presName="compNode" presStyleCnt="0"/>
      <dgm:spPr/>
    </dgm:pt>
    <dgm:pt modelId="{5EAFB6AE-4C8C-4C62-9111-676818497D4A}" type="pres">
      <dgm:prSet presAssocID="{E0C68759-F013-47C1-8426-1904E56D98A3}" presName="bgRect" presStyleLbl="bgShp" presStyleIdx="2" presStyleCnt="4"/>
      <dgm:spPr/>
    </dgm:pt>
    <dgm:pt modelId="{C4A4EB07-1932-462C-AEAE-9837F0FB21AC}" type="pres">
      <dgm:prSet presAssocID="{E0C68759-F013-47C1-8426-1904E56D98A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F12F4E92-FBCA-452D-ADD4-64E7F3E2C515}" type="pres">
      <dgm:prSet presAssocID="{E0C68759-F013-47C1-8426-1904E56D98A3}" presName="spaceRect" presStyleCnt="0"/>
      <dgm:spPr/>
    </dgm:pt>
    <dgm:pt modelId="{C5EEB482-E601-4E25-BC80-C20CFF8F066B}" type="pres">
      <dgm:prSet presAssocID="{E0C68759-F013-47C1-8426-1904E56D98A3}" presName="parTx" presStyleLbl="revTx" presStyleIdx="2" presStyleCnt="4">
        <dgm:presLayoutVars>
          <dgm:chMax val="0"/>
          <dgm:chPref val="0"/>
        </dgm:presLayoutVars>
      </dgm:prSet>
      <dgm:spPr/>
    </dgm:pt>
    <dgm:pt modelId="{06817D73-31FC-4B9A-8718-07043FA31671}" type="pres">
      <dgm:prSet presAssocID="{54703ED3-6DB6-47BB-A361-5D9FDB6DF7B5}" presName="sibTrans" presStyleCnt="0"/>
      <dgm:spPr/>
    </dgm:pt>
    <dgm:pt modelId="{F28AEA33-927F-4D80-B08C-1008DB716285}" type="pres">
      <dgm:prSet presAssocID="{2CF713A3-EEDE-4DEB-9DE6-D318B4E05C9C}" presName="compNode" presStyleCnt="0"/>
      <dgm:spPr/>
    </dgm:pt>
    <dgm:pt modelId="{58A36C15-7D33-4AB1-B7E5-2B08E44FD67D}" type="pres">
      <dgm:prSet presAssocID="{2CF713A3-EEDE-4DEB-9DE6-D318B4E05C9C}" presName="bgRect" presStyleLbl="bgShp" presStyleIdx="3" presStyleCnt="4"/>
      <dgm:spPr/>
    </dgm:pt>
    <dgm:pt modelId="{4E701856-E177-4038-A2DC-08905A8C3E74}" type="pres">
      <dgm:prSet presAssocID="{2CF713A3-EEDE-4DEB-9DE6-D318B4E05C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2B609465-AFE0-41FC-97EF-F105AC9632A0}" type="pres">
      <dgm:prSet presAssocID="{2CF713A3-EEDE-4DEB-9DE6-D318B4E05C9C}" presName="spaceRect" presStyleCnt="0"/>
      <dgm:spPr/>
    </dgm:pt>
    <dgm:pt modelId="{6C619A1A-8252-468D-AC8A-06EA5CA3944F}" type="pres">
      <dgm:prSet presAssocID="{2CF713A3-EEDE-4DEB-9DE6-D318B4E05C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19E811F-8D66-42B4-94AD-5557D4E1D79B}" srcId="{01D568DF-95CA-4122-B93D-EEEDFAA5ADA3}" destId="{004C3EC7-3A0E-4DBD-BB7C-27C46F385F6F}" srcOrd="0" destOrd="0" parTransId="{8EEDE60F-6750-4841-89BE-CEEC3A390DF9}" sibTransId="{B2C42B42-BAA5-4B0C-8423-3574605C359A}"/>
    <dgm:cxn modelId="{AC1BB76A-878B-404D-9FEE-8D3ADC9DF179}" type="presOf" srcId="{004C3EC7-3A0E-4DBD-BB7C-27C46F385F6F}" destId="{387D7D99-4B92-4786-8BFF-32D10957C773}" srcOrd="0" destOrd="0" presId="urn:microsoft.com/office/officeart/2018/2/layout/IconVerticalSolidList"/>
    <dgm:cxn modelId="{653ED875-7D8F-4313-9222-88DD49716A12}" type="presOf" srcId="{2CF713A3-EEDE-4DEB-9DE6-D318B4E05C9C}" destId="{6C619A1A-8252-468D-AC8A-06EA5CA3944F}" srcOrd="0" destOrd="0" presId="urn:microsoft.com/office/officeart/2018/2/layout/IconVerticalSolidList"/>
    <dgm:cxn modelId="{019C7E78-E50C-4CE6-B6F6-206851E0079D}" type="presOf" srcId="{E0C68759-F013-47C1-8426-1904E56D98A3}" destId="{C5EEB482-E601-4E25-BC80-C20CFF8F066B}" srcOrd="0" destOrd="0" presId="urn:microsoft.com/office/officeart/2018/2/layout/IconVerticalSolidList"/>
    <dgm:cxn modelId="{C1F07F7D-371B-4558-B778-26B49F8CA948}" srcId="{01D568DF-95CA-4122-B93D-EEEDFAA5ADA3}" destId="{E0C68759-F013-47C1-8426-1904E56D98A3}" srcOrd="2" destOrd="0" parTransId="{41751C05-9768-4AF9-8B64-D1FB1FEFD642}" sibTransId="{54703ED3-6DB6-47BB-A361-5D9FDB6DF7B5}"/>
    <dgm:cxn modelId="{A650AD97-1D65-4469-9447-23867CBE6FAC}" srcId="{01D568DF-95CA-4122-B93D-EEEDFAA5ADA3}" destId="{2CF713A3-EEDE-4DEB-9DE6-D318B4E05C9C}" srcOrd="3" destOrd="0" parTransId="{1F062970-C967-453F-92E2-FF3B6AE449AE}" sibTransId="{FE30EDC5-6DEE-408C-8A0A-BCA335EA4808}"/>
    <dgm:cxn modelId="{717B509B-D6B8-4B06-9613-C1317CC830C1}" type="presOf" srcId="{01D568DF-95CA-4122-B93D-EEEDFAA5ADA3}" destId="{A3A77F24-F767-48E4-B0CF-D47DEF4393CB}" srcOrd="0" destOrd="0" presId="urn:microsoft.com/office/officeart/2018/2/layout/IconVerticalSolidList"/>
    <dgm:cxn modelId="{38AB48BA-C7A3-4A5E-83F6-D4BC3463AF51}" type="presOf" srcId="{C58DD0CF-E916-498C-8DAB-56F367BC7290}" destId="{0EE028C9-744A-49B6-A07A-1D2B11DCB5CA}" srcOrd="0" destOrd="0" presId="urn:microsoft.com/office/officeart/2018/2/layout/IconVerticalSolidList"/>
    <dgm:cxn modelId="{128D80E9-6482-42C6-81CD-E99D97583246}" srcId="{01D568DF-95CA-4122-B93D-EEEDFAA5ADA3}" destId="{C58DD0CF-E916-498C-8DAB-56F367BC7290}" srcOrd="1" destOrd="0" parTransId="{45CDA3B7-9186-413D-B996-5A793B7C45BC}" sibTransId="{202C29D1-5364-4F29-9D43-4E0CF8C017CF}"/>
    <dgm:cxn modelId="{038E1596-12FE-4B96-BAE6-875C85C98288}" type="presParOf" srcId="{A3A77F24-F767-48E4-B0CF-D47DEF4393CB}" destId="{F05A671E-5F6F-4140-83B9-B36B4603A2A5}" srcOrd="0" destOrd="0" presId="urn:microsoft.com/office/officeart/2018/2/layout/IconVerticalSolidList"/>
    <dgm:cxn modelId="{F08AD1D9-3C20-40F4-A961-CCF45BD2E724}" type="presParOf" srcId="{F05A671E-5F6F-4140-83B9-B36B4603A2A5}" destId="{C29EA5F4-1218-4564-BF20-362886772F20}" srcOrd="0" destOrd="0" presId="urn:microsoft.com/office/officeart/2018/2/layout/IconVerticalSolidList"/>
    <dgm:cxn modelId="{7942B27C-8D27-4D3A-B868-77C2E766646C}" type="presParOf" srcId="{F05A671E-5F6F-4140-83B9-B36B4603A2A5}" destId="{C0E2C4C3-9832-4540-94CB-6E9448FA7037}" srcOrd="1" destOrd="0" presId="urn:microsoft.com/office/officeart/2018/2/layout/IconVerticalSolidList"/>
    <dgm:cxn modelId="{4C4A276C-E545-4894-B4E5-F59F3A3466F9}" type="presParOf" srcId="{F05A671E-5F6F-4140-83B9-B36B4603A2A5}" destId="{CF4D6E8D-5099-4318-8B45-F3EB1786F706}" srcOrd="2" destOrd="0" presId="urn:microsoft.com/office/officeart/2018/2/layout/IconVerticalSolidList"/>
    <dgm:cxn modelId="{8F2FC01F-4EDD-43E8-974A-1F86078BC894}" type="presParOf" srcId="{F05A671E-5F6F-4140-83B9-B36B4603A2A5}" destId="{387D7D99-4B92-4786-8BFF-32D10957C773}" srcOrd="3" destOrd="0" presId="urn:microsoft.com/office/officeart/2018/2/layout/IconVerticalSolidList"/>
    <dgm:cxn modelId="{2ADAFE38-3447-4BA7-86A7-2BAFFE678FE4}" type="presParOf" srcId="{A3A77F24-F767-48E4-B0CF-D47DEF4393CB}" destId="{DD913A1F-3D69-467E-9B88-15E8BBE6954F}" srcOrd="1" destOrd="0" presId="urn:microsoft.com/office/officeart/2018/2/layout/IconVerticalSolidList"/>
    <dgm:cxn modelId="{E1A4FE02-222A-48A9-A52A-A89F760F338F}" type="presParOf" srcId="{A3A77F24-F767-48E4-B0CF-D47DEF4393CB}" destId="{F677C71E-9C8E-4D67-84F0-2FD54ACAC8FF}" srcOrd="2" destOrd="0" presId="urn:microsoft.com/office/officeart/2018/2/layout/IconVerticalSolidList"/>
    <dgm:cxn modelId="{E9E4ECFF-0414-4BA2-BBE6-BF1CE8C6E1A7}" type="presParOf" srcId="{F677C71E-9C8E-4D67-84F0-2FD54ACAC8FF}" destId="{4A34DBA0-FA55-4991-B908-25A191201AE2}" srcOrd="0" destOrd="0" presId="urn:microsoft.com/office/officeart/2018/2/layout/IconVerticalSolidList"/>
    <dgm:cxn modelId="{FAF546F5-39A7-4235-A89D-D2F000BF582D}" type="presParOf" srcId="{F677C71E-9C8E-4D67-84F0-2FD54ACAC8FF}" destId="{EA3EB38B-99EB-4DB8-9536-A880CAEA672E}" srcOrd="1" destOrd="0" presId="urn:microsoft.com/office/officeart/2018/2/layout/IconVerticalSolidList"/>
    <dgm:cxn modelId="{B31D021B-A2D2-4FBC-B294-DEE203092EE8}" type="presParOf" srcId="{F677C71E-9C8E-4D67-84F0-2FD54ACAC8FF}" destId="{660826FF-1ED8-4EBC-A394-994A470D2B36}" srcOrd="2" destOrd="0" presId="urn:microsoft.com/office/officeart/2018/2/layout/IconVerticalSolidList"/>
    <dgm:cxn modelId="{8EE7C6D6-134A-4CEA-8E90-A782DD58AD81}" type="presParOf" srcId="{F677C71E-9C8E-4D67-84F0-2FD54ACAC8FF}" destId="{0EE028C9-744A-49B6-A07A-1D2B11DCB5CA}" srcOrd="3" destOrd="0" presId="urn:microsoft.com/office/officeart/2018/2/layout/IconVerticalSolidList"/>
    <dgm:cxn modelId="{93775F6E-9601-4647-8803-387D29C196A7}" type="presParOf" srcId="{A3A77F24-F767-48E4-B0CF-D47DEF4393CB}" destId="{98A20520-1977-47BA-8EAA-C143EA869D0D}" srcOrd="3" destOrd="0" presId="urn:microsoft.com/office/officeart/2018/2/layout/IconVerticalSolidList"/>
    <dgm:cxn modelId="{091BC022-AE5D-49A7-AD16-AFD8F753E797}" type="presParOf" srcId="{A3A77F24-F767-48E4-B0CF-D47DEF4393CB}" destId="{FF3F1F65-FA43-4DFF-A1DA-E685109DBF42}" srcOrd="4" destOrd="0" presId="urn:microsoft.com/office/officeart/2018/2/layout/IconVerticalSolidList"/>
    <dgm:cxn modelId="{2418B7B7-92CF-4C75-A11F-2AD76EBE2D89}" type="presParOf" srcId="{FF3F1F65-FA43-4DFF-A1DA-E685109DBF42}" destId="{5EAFB6AE-4C8C-4C62-9111-676818497D4A}" srcOrd="0" destOrd="0" presId="urn:microsoft.com/office/officeart/2018/2/layout/IconVerticalSolidList"/>
    <dgm:cxn modelId="{C0154C92-A810-4A22-8FE9-239CF184C60D}" type="presParOf" srcId="{FF3F1F65-FA43-4DFF-A1DA-E685109DBF42}" destId="{C4A4EB07-1932-462C-AEAE-9837F0FB21AC}" srcOrd="1" destOrd="0" presId="urn:microsoft.com/office/officeart/2018/2/layout/IconVerticalSolidList"/>
    <dgm:cxn modelId="{45725897-9B53-4C5D-9E82-9DE07BCDD3B3}" type="presParOf" srcId="{FF3F1F65-FA43-4DFF-A1DA-E685109DBF42}" destId="{F12F4E92-FBCA-452D-ADD4-64E7F3E2C515}" srcOrd="2" destOrd="0" presId="urn:microsoft.com/office/officeart/2018/2/layout/IconVerticalSolidList"/>
    <dgm:cxn modelId="{02333B63-CF73-402F-A2C6-A798372EE817}" type="presParOf" srcId="{FF3F1F65-FA43-4DFF-A1DA-E685109DBF42}" destId="{C5EEB482-E601-4E25-BC80-C20CFF8F066B}" srcOrd="3" destOrd="0" presId="urn:microsoft.com/office/officeart/2018/2/layout/IconVerticalSolidList"/>
    <dgm:cxn modelId="{F20D58DD-E1BF-4751-B258-20B92C69CB4A}" type="presParOf" srcId="{A3A77F24-F767-48E4-B0CF-D47DEF4393CB}" destId="{06817D73-31FC-4B9A-8718-07043FA31671}" srcOrd="5" destOrd="0" presId="urn:microsoft.com/office/officeart/2018/2/layout/IconVerticalSolidList"/>
    <dgm:cxn modelId="{A96238CF-AB7C-4F4C-A3BE-286BAE123CF7}" type="presParOf" srcId="{A3A77F24-F767-48E4-B0CF-D47DEF4393CB}" destId="{F28AEA33-927F-4D80-B08C-1008DB716285}" srcOrd="6" destOrd="0" presId="urn:microsoft.com/office/officeart/2018/2/layout/IconVerticalSolidList"/>
    <dgm:cxn modelId="{D44D10D1-0755-4ABC-9865-4DDDDB608B8A}" type="presParOf" srcId="{F28AEA33-927F-4D80-B08C-1008DB716285}" destId="{58A36C15-7D33-4AB1-B7E5-2B08E44FD67D}" srcOrd="0" destOrd="0" presId="urn:microsoft.com/office/officeart/2018/2/layout/IconVerticalSolidList"/>
    <dgm:cxn modelId="{0A75C2B9-771D-40C6-B00E-4C413F1657AD}" type="presParOf" srcId="{F28AEA33-927F-4D80-B08C-1008DB716285}" destId="{4E701856-E177-4038-A2DC-08905A8C3E74}" srcOrd="1" destOrd="0" presId="urn:microsoft.com/office/officeart/2018/2/layout/IconVerticalSolidList"/>
    <dgm:cxn modelId="{4FF589E1-FFB0-46E7-A8D5-AF89D4B316B4}" type="presParOf" srcId="{F28AEA33-927F-4D80-B08C-1008DB716285}" destId="{2B609465-AFE0-41FC-97EF-F105AC9632A0}" srcOrd="2" destOrd="0" presId="urn:microsoft.com/office/officeart/2018/2/layout/IconVerticalSolidList"/>
    <dgm:cxn modelId="{248B96FE-930A-42A1-AB72-5BD2063A24C9}" type="presParOf" srcId="{F28AEA33-927F-4D80-B08C-1008DB716285}" destId="{6C619A1A-8252-468D-AC8A-06EA5CA394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EA505-2778-4DB1-B294-6C94DD04A40B}">
      <dsp:nvSpPr>
        <dsp:cNvPr id="0" name=""/>
        <dsp:cNvSpPr/>
      </dsp:nvSpPr>
      <dsp:spPr>
        <a:xfrm>
          <a:off x="679050" y="566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6C912-8014-48CE-80D7-E17C0130E7D6}">
      <dsp:nvSpPr>
        <dsp:cNvPr id="0" name=""/>
        <dsp:cNvSpPr/>
      </dsp:nvSpPr>
      <dsp:spPr>
        <a:xfrm>
          <a:off x="1081237" y="96910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1ADB6-30C3-426F-9984-B744E61878D1}">
      <dsp:nvSpPr>
        <dsp:cNvPr id="0" name=""/>
        <dsp:cNvSpPr/>
      </dsp:nvSpPr>
      <dsp:spPr>
        <a:xfrm>
          <a:off x="75768" y="3041919"/>
          <a:ext cx="3093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Investor and Developer Investment</a:t>
          </a:r>
          <a:endParaRPr lang="en-US" sz="1100" kern="1200"/>
        </a:p>
      </dsp:txBody>
      <dsp:txXfrm>
        <a:off x="75768" y="3041919"/>
        <a:ext cx="3093750" cy="742500"/>
      </dsp:txXfrm>
    </dsp:sp>
    <dsp:sp modelId="{4552D3C7-DA1F-4575-A709-DB775FD90760}">
      <dsp:nvSpPr>
        <dsp:cNvPr id="0" name=""/>
        <dsp:cNvSpPr/>
      </dsp:nvSpPr>
      <dsp:spPr>
        <a:xfrm>
          <a:off x="4314206" y="566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82753-331F-4DD3-BD20-329E60AFD939}">
      <dsp:nvSpPr>
        <dsp:cNvPr id="0" name=""/>
        <dsp:cNvSpPr/>
      </dsp:nvSpPr>
      <dsp:spPr>
        <a:xfrm>
          <a:off x="4716393" y="96910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D2661-ED8F-4BD6-B0D7-196594CDF56D}">
      <dsp:nvSpPr>
        <dsp:cNvPr id="0" name=""/>
        <dsp:cNvSpPr/>
      </dsp:nvSpPr>
      <dsp:spPr>
        <a:xfrm>
          <a:off x="3710925" y="3041919"/>
          <a:ext cx="3093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Real Estate Analysis  3</a:t>
          </a:r>
          <a:endParaRPr lang="en-US" sz="1100" kern="1200"/>
        </a:p>
      </dsp:txBody>
      <dsp:txXfrm>
        <a:off x="3710925" y="3041919"/>
        <a:ext cx="3093750" cy="742500"/>
      </dsp:txXfrm>
    </dsp:sp>
    <dsp:sp modelId="{02CD261B-CAD2-47F7-9A38-1EC376E156D9}">
      <dsp:nvSpPr>
        <dsp:cNvPr id="0" name=""/>
        <dsp:cNvSpPr/>
      </dsp:nvSpPr>
      <dsp:spPr>
        <a:xfrm>
          <a:off x="7949362" y="566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A609B-D668-44DB-8AE7-CF024895E7CE}">
      <dsp:nvSpPr>
        <dsp:cNvPr id="0" name=""/>
        <dsp:cNvSpPr/>
      </dsp:nvSpPr>
      <dsp:spPr>
        <a:xfrm>
          <a:off x="8351550" y="96910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06F77-776D-453E-A4CF-84C906926E62}">
      <dsp:nvSpPr>
        <dsp:cNvPr id="0" name=""/>
        <dsp:cNvSpPr/>
      </dsp:nvSpPr>
      <dsp:spPr>
        <a:xfrm>
          <a:off x="7346081" y="3041919"/>
          <a:ext cx="3093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NFT development and property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(monitoring the pooled assets and collecting </a:t>
          </a:r>
          <a:r>
            <a:rPr lang="en-US" sz="1100" b="0" i="0" kern="1200">
              <a:hlinkClick xmlns:r="http://schemas.openxmlformats.org/officeDocument/2006/relationships" r:id="rId7"/>
            </a:rPr>
            <a:t>rental</a:t>
          </a:r>
          <a:r>
            <a:rPr lang="en-US" sz="1100" b="0" i="0" kern="1200"/>
            <a:t> payments and other </a:t>
          </a:r>
          <a:r>
            <a:rPr lang="en-US" sz="1100" b="0" i="0" kern="1200">
              <a:hlinkClick xmlns:r="http://schemas.openxmlformats.org/officeDocument/2006/relationships" r:id="rId8"/>
            </a:rPr>
            <a:t>cash flow</a:t>
          </a:r>
          <a:r>
            <a:rPr lang="en-US" sz="1100" b="0" i="0" kern="1200"/>
            <a:t> from the </a:t>
          </a:r>
          <a:r>
            <a:rPr lang="en-US" sz="1100" b="0" i="0" kern="1200">
              <a:hlinkClick xmlns:r="http://schemas.openxmlformats.org/officeDocument/2006/relationships" r:id="rId9"/>
            </a:rPr>
            <a:t>underlying</a:t>
          </a:r>
          <a:r>
            <a:rPr lang="en-US" sz="1100" b="0" i="0" kern="1200"/>
            <a:t> assets)</a:t>
          </a:r>
          <a:endParaRPr lang="en-US" sz="1100" kern="1200"/>
        </a:p>
      </dsp:txBody>
      <dsp:txXfrm>
        <a:off x="7346081" y="3041919"/>
        <a:ext cx="3093750" cy="74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EA5F4-1218-4564-BF20-362886772F20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2C4C3-9832-4540-94CB-6E9448FA7037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D7D99-4B92-4786-8BFF-32D10957C773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Use more advance EIP standards that are specifically designed for Security Tokens.  The ERC-721 really only allows the minting of a single token as an NFT.  ERC-20 lacked some advanced features as well.</a:t>
          </a:r>
        </a:p>
      </dsp:txBody>
      <dsp:txXfrm>
        <a:off x="1057183" y="1805"/>
        <a:ext cx="9458416" cy="915310"/>
      </dsp:txXfrm>
    </dsp:sp>
    <dsp:sp modelId="{4A34DBA0-FA55-4991-B908-25A191201AE2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EB38B-99EB-4DB8-9536-A880CAEA672E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028C9-744A-49B6-A07A-1D2B11DCB5CA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There are several companies currently developing advanced security tokens using other blockchains (most are also EVM compatible).</a:t>
          </a:r>
        </a:p>
      </dsp:txBody>
      <dsp:txXfrm>
        <a:off x="1057183" y="1145944"/>
        <a:ext cx="9458416" cy="915310"/>
      </dsp:txXfrm>
    </dsp:sp>
    <dsp:sp modelId="{5EAFB6AE-4C8C-4C62-9111-676818497D4A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4EB07-1932-462C-AEAE-9837F0FB21AC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EB482-E601-4E25-BC80-C20CFF8F066B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/>
            <a:t>Polymath.Network</a:t>
          </a:r>
          <a:r>
            <a:rPr lang="en-US" sz="1700" b="1" kern="1200" dirty="0"/>
            <a:t> is one of several we researched. They use the ERC-1400 standard. </a:t>
          </a:r>
        </a:p>
      </dsp:txBody>
      <dsp:txXfrm>
        <a:off x="1057183" y="2290082"/>
        <a:ext cx="9458416" cy="915310"/>
      </dsp:txXfrm>
    </dsp:sp>
    <dsp:sp modelId="{58A36C15-7D33-4AB1-B7E5-2B08E44FD67D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01856-E177-4038-A2DC-08905A8C3E7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19A1A-8252-468D-AC8A-06EA5CA3944F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We wanted a way to create a large supply of tokens (1M+), have a crowdfunding function, pay quarterly dividends, etc</a:t>
          </a:r>
          <a:r>
            <a:rPr lang="en-US" sz="1700" kern="1200" dirty="0"/>
            <a:t>.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87E6D-0659-0F2E-A8FD-295C4AD2A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29572-3BF0-1698-9A54-DAD3BA385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2A1FF-ADA1-DFFE-5988-0ABFE5E6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BB176-CABF-9E0B-02B0-29F4EAC2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0F3EF-C9E4-F35E-DBEF-003578A2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008E-FB05-F926-82E6-D7C441A3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5F718-40B8-583B-4783-0871D815D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47E14-89DB-8353-1624-9594BD6E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6ABE3-4DFF-C1DE-C140-4271075C3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78405-A893-6FC9-68A2-4462932C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2E080-0DC2-D95B-D040-236FB9448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EDBA8-E102-0D8B-1D63-3861C9983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CAC76-20D6-B658-1A6D-279F2088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992CB-2D42-8B08-ABE2-C3840C8A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655F1-C1B7-3594-2572-41C3CD56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2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7316-8991-5C14-98B7-89C6E3C1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8A778-198B-CC86-2848-F07517823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57EA5-3E18-1991-973A-FFA5C8BAB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43021-6402-B446-8E07-2117C4B6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B5FF5-7164-EEAC-7950-2B5E4191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6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0902-79AB-9488-BF7B-78E239CB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AD204-792E-1586-70E2-77286B51E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02165-F62A-D372-9C94-B62F92F9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23F1-182B-CE09-7B7E-4CF5E8DC8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2EC57-D05E-A0E0-EFFE-27A0E9C9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DCBCE-655A-16A0-5D2B-6A082EA4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57E7-3BBF-26AB-7ABB-1769A1503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5FCCC-1FC9-5941-8C11-5ED36E94B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3BC8C-3DF2-3B61-B1DE-5930FE646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77029-C32C-AB99-FF55-5E06554CD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D11AB-DCDA-ECC0-1370-FCA16FF8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6F91C-1B4F-F660-193B-70A7D23E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D1DA6-0F70-4B7E-BDFD-99E005D16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756C9-F8F0-57BB-0560-1DC9443C5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E5423-95C4-C06E-9996-B857C3295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6C8BA-063E-65E8-0A29-51CFEEF30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51401-057D-A8FD-99C8-E4DEBD9EE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E4BB9-C2BC-EB5C-24EF-ABAD7CA0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58CC4-F5A1-32EA-521B-E18A0322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4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D574-4A35-AA7E-FF72-01351073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A03D6-7620-C2FB-6BF2-E22472AE9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605B8-3D9C-9083-727B-8BDDCD86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4B6D0-1276-3B29-EBF7-9252F965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3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0CB42-A834-D345-4F94-2C70CD2FA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7890F-BEC8-4190-29F4-5E214FBB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AC6E6-325E-8717-CF4E-37D94015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0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C6D26-9372-F496-DFE0-19C26A57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06EFD-2ECA-DBC7-46A0-85E81F93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DB062-BC12-470D-C43F-31FA223B8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9B2DA-97F7-BD6A-7C7B-130941E6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FD18A-1960-3FF5-603A-E902E2FC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E0C7C-0CD2-BD5B-F95C-E700BBC4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5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20FA-56A4-B7FB-1DE2-B3AFC37B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93986-5C39-020F-465C-F466E00AE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ED5EA-1E30-7D3C-9705-CC5CFC7EE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BF5BB-7950-87AE-05D9-10D50D40E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93921-6921-6E6A-AB32-148B9AAA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BF68C-6DE8-A932-3621-62F9691C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7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35D3F-7762-89DC-8D8A-0C4A077F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FB222-E55F-FB5C-FCF4-F2F5397F3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9555E-5573-8D34-0DE6-C78ADD79D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624C6-D714-0B41-AADA-208849C31D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86B41-AA2C-6890-625B-BDC22F773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E9DE-0592-D570-7E11-3E22526BF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B898-A9BF-B441-8328-238C920D3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C01AD596-E8BC-550E-1A0C-23A21B2FCE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0646D-E391-F743-A099-C04278538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Solidity Smart Contract Funding Commercial Real Estate Smart Contract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8A7FE-2B23-E70D-D23D-6E00514F2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Zachary, Jim, Simon</a:t>
            </a:r>
          </a:p>
        </p:txBody>
      </p:sp>
    </p:spTree>
    <p:extLst>
      <p:ext uri="{BB962C8B-B14F-4D97-AF65-F5344CB8AC3E}">
        <p14:creationId xmlns:p14="http://schemas.microsoft.com/office/powerpoint/2010/main" val="36045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651B6-51BA-DAF1-DB88-06F8E999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 dirty="0"/>
              <a:t>Executive Summary</a:t>
            </a:r>
          </a:p>
        </p:txBody>
      </p:sp>
      <p:sp>
        <p:nvSpPr>
          <p:cNvPr id="20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744-2CB8-AED1-5688-74273FC90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Slack-Lato"/>
              </a:rPr>
              <a:t>Wrote a</a:t>
            </a:r>
            <a:r>
              <a:rPr lang="en-US" sz="1700" b="0" i="0" dirty="0">
                <a:effectLst/>
                <a:latin typeface="Slack-Lato"/>
              </a:rPr>
              <a:t> smart contract to store the collection of our property portfolio in decentralized storage using a decentralized app.  We had hoped to tokenize and crowdfund the purchase of properties but the EIP required was beyond the scope of the course.</a:t>
            </a:r>
          </a:p>
          <a:p>
            <a:r>
              <a:rPr lang="en-US" sz="1700" dirty="0">
                <a:latin typeface="Slack-Lato"/>
              </a:rPr>
              <a:t>Our scope changed to helping potential real estate investors and developers a functional app that helps follow a property from concept to eternity.</a:t>
            </a:r>
          </a:p>
          <a:p>
            <a:r>
              <a:rPr lang="en-US" sz="1700" dirty="0">
                <a:latin typeface="Slack-Lato"/>
              </a:rPr>
              <a:t>We innovated on the real estate securitization process for commercial residential real estate as the focus</a:t>
            </a:r>
            <a:endParaRPr lang="en-US" sz="1700" b="0" i="0" dirty="0">
              <a:effectLst/>
              <a:latin typeface="Slack-Lato"/>
            </a:endParaRPr>
          </a:p>
          <a:p>
            <a:endParaRPr lang="en-US" sz="1700" b="0" i="0" dirty="0">
              <a:effectLst/>
              <a:latin typeface="Slack-Lato"/>
            </a:endParaRPr>
          </a:p>
          <a:p>
            <a:endParaRPr lang="en-US" sz="1700" dirty="0">
              <a:latin typeface="Slack-Lato"/>
            </a:endParaRPr>
          </a:p>
          <a:p>
            <a:endParaRPr lang="en-US" sz="1700" b="0" i="0" dirty="0">
              <a:effectLst/>
              <a:latin typeface="Slack-Lato"/>
            </a:endParaRPr>
          </a:p>
          <a:p>
            <a:endParaRPr lang="en-US" sz="1700" dirty="0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D6AC415C-5E1D-E794-BB39-B5205E96C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3" r="29912"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9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A9A08ED9-25FF-FDC5-27FB-2F470C06A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D991D-25FE-C8EC-A777-1A23F0FB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94463E3-8EA5-9EAC-3D0E-9ADE8308A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1878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746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1164-A2B1-429D-FEC4-8524C4F5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5000" dirty="0"/>
              <a:t>Results/Conclusion</a:t>
            </a:r>
          </a:p>
        </p:txBody>
      </p:sp>
      <p:pic>
        <p:nvPicPr>
          <p:cNvPr id="7" name="Graphic 6" descr="Wallet">
            <a:extLst>
              <a:ext uri="{FF2B5EF4-FFF2-40B4-BE49-F238E27FC236}">
                <a16:creationId xmlns:a16="http://schemas.microsoft.com/office/drawing/2014/main" id="{16DCC0B6-37B1-AB85-38F6-DC1F73B66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B1C30-49A1-F2C2-5CC5-FDE184D0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Using the ERC-721 standard, there was no effective way to mint a large supply of tokens that we had envisioned, and the ERC-20 lacked other functionality.</a:t>
            </a:r>
          </a:p>
          <a:p>
            <a:r>
              <a:rPr lang="en-US" dirty="0"/>
              <a:t>The process of tokenizing an asset, thus creating a security token, has many complexities that we only discovered while working on the project.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FC43D-2BEB-EDA8-6D32-31229584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dirty="0"/>
              <a:t>Areas for </a:t>
            </a:r>
            <a:r>
              <a:rPr lang="en-US"/>
              <a:t>Further Research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EE625D9-2C9F-8A68-A9AC-C9EE5B4D7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0703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1177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291</Words>
  <Application>Microsoft Office PowerPoint</Application>
  <PresentationFormat>Widescreen</PresentationFormat>
  <Paragraphs>21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Slack-Lato</vt:lpstr>
      <vt:lpstr>Office Theme 2013 - 2022</vt:lpstr>
      <vt:lpstr>Solidity Smart Contract Funding Commercial Real Estate Smart Contract</vt:lpstr>
      <vt:lpstr>Executive Summary</vt:lpstr>
      <vt:lpstr>Our Approach</vt:lpstr>
      <vt:lpstr>Results/Conclusion</vt:lpstr>
      <vt:lpstr>Areas for Further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Solidity Smart Contract Funding Commercial Real Estate Smart Contract</dc:title>
  <dc:creator>Simon M. Abennet</dc:creator>
  <cp:lastModifiedBy>Z B</cp:lastModifiedBy>
  <cp:revision>9</cp:revision>
  <dcterms:created xsi:type="dcterms:W3CDTF">2023-01-11T00:32:34Z</dcterms:created>
  <dcterms:modified xsi:type="dcterms:W3CDTF">2023-01-13T00:35:29Z</dcterms:modified>
</cp:coreProperties>
</file>